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embeddedFontLst>
    <p:embeddedFont>
      <p:font typeface="Roboto Light" panose="020B0604020202020204" charset="0"/>
      <p:regular r:id="rId14"/>
      <p:bold r:id="rId15"/>
      <p:italic r:id="rId16"/>
      <p:boldItalic r:id="rId17"/>
    </p:embeddedFont>
    <p:embeddedFont>
      <p:font typeface="Roboto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fda204561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bfda204561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6f73a04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6f73a04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fda20456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fda20456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fda20456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fda20456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fda20456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fda20456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fda20456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bfda20456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fda204561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bfda204561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bfda204561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bfda204561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fda204561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fda204561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push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247732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«Детская городская поликлиника №4» г. Казани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Средняя заработная плата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/>
              <a:t>Врач-педиатр участковый</a:t>
            </a:r>
            <a:endParaRPr sz="1600" b="1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 dirty="0"/>
              <a:t>₽</a:t>
            </a:r>
            <a:r>
              <a:rPr lang="ru" sz="1600" u="sng" dirty="0"/>
              <a:t>44 </a:t>
            </a:r>
            <a:r>
              <a:rPr lang="ru" sz="1600" u="sng" dirty="0" smtClean="0"/>
              <a:t>328</a:t>
            </a:r>
            <a:endParaRPr sz="1600" dirty="0"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5144100" y="1876150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/>
              <a:t>Врач-офтальмолог</a:t>
            </a:r>
            <a:endParaRPr sz="1600" b="1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 dirty="0"/>
              <a:t>₽</a:t>
            </a:r>
            <a:r>
              <a:rPr lang="ru" sz="1600" u="sng" dirty="0"/>
              <a:t>41 027,68</a:t>
            </a:r>
            <a:r>
              <a:rPr lang="ru" sz="1600" dirty="0"/>
              <a:t> </a:t>
            </a:r>
            <a:r>
              <a:rPr lang="ru" sz="1600" dirty="0" smtClean="0"/>
              <a:t>(доплата </a:t>
            </a:r>
            <a:r>
              <a:rPr lang="ru" sz="1600" dirty="0"/>
              <a:t>по родовым сертификатам - ₽6 461,28</a:t>
            </a:r>
            <a:r>
              <a:rPr lang="ru" sz="1600" dirty="0" smtClean="0"/>
              <a:t>)</a:t>
            </a:r>
          </a:p>
          <a:p>
            <a:pPr marL="0" lvl="0" indent="0">
              <a:lnSpc>
                <a:spcPct val="100000"/>
              </a:lnSpc>
              <a:buNone/>
            </a:pPr>
            <a:endParaRPr lang="ru-RU" sz="1600" b="1" dirty="0" smtClean="0"/>
          </a:p>
          <a:p>
            <a:pPr marL="0" lvl="0" indent="0">
              <a:lnSpc>
                <a:spcPct val="100000"/>
              </a:lnSpc>
              <a:buNone/>
            </a:pPr>
            <a:endParaRPr lang="ru-RU" sz="1600" b="1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ru-RU" sz="1600" b="1" dirty="0" smtClean="0"/>
              <a:t>Врач-оториноларинголог</a:t>
            </a:r>
            <a:endParaRPr lang="ru-RU" sz="1600" b="1" dirty="0"/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-RU" sz="1600" dirty="0"/>
              <a:t>₽</a:t>
            </a:r>
            <a:r>
              <a:rPr lang="ru-RU" sz="1600" u="sng" dirty="0"/>
              <a:t>41 027,68</a:t>
            </a:r>
            <a:r>
              <a:rPr lang="ru-RU" sz="1600" dirty="0"/>
              <a:t> (доплата по родовым сертификатам - </a:t>
            </a:r>
            <a:r>
              <a:rPr lang="ru-RU" sz="1600" dirty="0" smtClean="0"/>
              <a:t>₽4 524,23)</a:t>
            </a:r>
            <a:endParaRPr lang="ru-RU" sz="1600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 dirty="0"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471900" y="3459400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/>
              <a:t>Врач-невролог</a:t>
            </a:r>
            <a:endParaRPr sz="1600" b="1"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ru" sz="1600" dirty="0" smtClean="0"/>
              <a:t>₽</a:t>
            </a:r>
            <a:r>
              <a:rPr lang="ru" sz="1600" u="sng" dirty="0" smtClean="0"/>
              <a:t>41 027,68</a:t>
            </a:r>
            <a:r>
              <a:rPr lang="ru" sz="1600" dirty="0" smtClean="0"/>
              <a:t> </a:t>
            </a:r>
            <a:r>
              <a:rPr lang="ru" sz="1600" dirty="0" smtClean="0"/>
              <a:t>(доплата </a:t>
            </a:r>
            <a:r>
              <a:rPr lang="ru" sz="1600" dirty="0"/>
              <a:t>по родовым сертификатам - ₽4 524,23)</a:t>
            </a:r>
            <a:endParaRPr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Контакты</a:t>
            </a:r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4002900" y="1216650"/>
            <a:ext cx="5141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>
                <a:solidFill>
                  <a:srgbClr val="000000"/>
                </a:solidFill>
              </a:rPr>
              <a:t>Кудряшова Дина Михайловна</a:t>
            </a:r>
            <a:r>
              <a:rPr lang="ru" sz="1600" dirty="0">
                <a:solidFill>
                  <a:srgbClr val="000000"/>
                </a:solidFill>
              </a:rPr>
              <a:t>, </a:t>
            </a:r>
            <a:r>
              <a:rPr lang="ru" sz="1600" dirty="0" smtClean="0">
                <a:solidFill>
                  <a:srgbClr val="000000"/>
                </a:solidFill>
              </a:rPr>
              <a:t> начальник </a:t>
            </a:r>
            <a:r>
              <a:rPr lang="ru" sz="1600" dirty="0">
                <a:solidFill>
                  <a:srgbClr val="000000"/>
                </a:solidFill>
              </a:rPr>
              <a:t>отдела кадров</a:t>
            </a: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ru" sz="1600" dirty="0">
                <a:solidFill>
                  <a:srgbClr val="000000"/>
                </a:solidFill>
              </a:rPr>
              <a:t>8 (843) 554-85-68</a:t>
            </a:r>
            <a:endParaRPr sz="1600" dirty="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</a:pPr>
            <a:r>
              <a:rPr lang="ru" sz="1600" dirty="0">
                <a:solidFill>
                  <a:srgbClr val="000000"/>
                </a:solidFill>
              </a:rPr>
              <a:t>detpol4@inbox.ru</a:t>
            </a: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265500" y="14173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Вакансия</a:t>
            </a:r>
            <a:endParaRPr/>
          </a:p>
        </p:txBody>
      </p:sp>
      <p:sp>
        <p:nvSpPr>
          <p:cNvPr id="73" name="Google Shape;73;p14"/>
          <p:cNvSpPr txBox="1"/>
          <p:nvPr/>
        </p:nvSpPr>
        <p:spPr>
          <a:xfrm>
            <a:off x="4572000" y="1879050"/>
            <a:ext cx="45720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900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rPr>
              <a:t>Врач-педиатр участковый </a:t>
            </a:r>
            <a:endParaRPr sz="390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6347725" y="-306150"/>
            <a:ext cx="7347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265500" y="14173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Вакансия</a:t>
            </a:r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4572000" y="2080050"/>
            <a:ext cx="4572000" cy="8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900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rPr>
              <a:t>Врач-офтальмолог</a:t>
            </a:r>
            <a:endParaRPr sz="390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6347725" y="-306150"/>
            <a:ext cx="734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265500" y="14173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Вакансия</a:t>
            </a:r>
            <a:endParaRPr dirty="0"/>
          </a:p>
        </p:txBody>
      </p:sp>
      <p:sp>
        <p:nvSpPr>
          <p:cNvPr id="87" name="Google Shape;87;p16"/>
          <p:cNvSpPr txBox="1"/>
          <p:nvPr/>
        </p:nvSpPr>
        <p:spPr>
          <a:xfrm>
            <a:off x="4572000" y="2179200"/>
            <a:ext cx="457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900" dirty="0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rPr>
              <a:t>Врач-невролог</a:t>
            </a:r>
            <a:endParaRPr sz="3900" dirty="0">
              <a:solidFill>
                <a:srgbClr val="FFFFFF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6347725" y="-306150"/>
            <a:ext cx="7347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Вакансия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ru-RU" sz="3700" dirty="0" smtClean="0">
                <a:latin typeface="Roboto Light" panose="020B0604020202020204" charset="0"/>
                <a:ea typeface="Roboto Light" panose="020B0604020202020204" charset="0"/>
              </a:rPr>
              <a:t>Врач-</a:t>
            </a:r>
          </a:p>
          <a:p>
            <a:pPr marL="114300" indent="0" algn="ctr">
              <a:buNone/>
            </a:pPr>
            <a:r>
              <a:rPr lang="ru-RU" sz="2900" dirty="0" smtClean="0">
                <a:latin typeface="Roboto Light" panose="020B0604020202020204" charset="0"/>
                <a:ea typeface="Roboto Light" panose="020B0604020202020204" charset="0"/>
              </a:rPr>
              <a:t>оториноларинголог</a:t>
            </a:r>
            <a:endParaRPr lang="ru-RU" sz="2900" dirty="0">
              <a:latin typeface="Roboto Light" panose="020B0604020202020204" charset="0"/>
              <a:ea typeface="Roboto 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17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5014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Одна из самых </a:t>
            </a:r>
            <a:r>
              <a:rPr lang="ru" sz="1600" b="1"/>
              <a:t>высоких заработных плат</a:t>
            </a:r>
            <a:r>
              <a:rPr lang="ru" sz="1600"/>
              <a:t> по городу;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 b="1"/>
              <a:t>Стимулирующие выплаты</a:t>
            </a:r>
            <a:r>
              <a:rPr lang="ru" sz="1600"/>
              <a:t>, доплаты за выслугу и категорию + доведение;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Возможность получения </a:t>
            </a:r>
            <a:r>
              <a:rPr lang="ru" sz="1600" b="1"/>
              <a:t>новой квартиры в Казани</a:t>
            </a:r>
            <a:r>
              <a:rPr lang="ru" sz="1600"/>
              <a:t> (Программа Гранта Правительства Республики Татарстан, выделяется 800 т.р. на улучшение жилищных условий с необходимостью отработать в учреждение 5 лет, получение квартиры в течении 1-2 лет);</a:t>
            </a:r>
            <a:endParaRPr sz="1600"/>
          </a:p>
          <a:p>
            <a:pPr marL="0" lvl="0" indent="0" algn="l" rtl="0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471900" y="2286475"/>
            <a:ext cx="71532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обучение и </a:t>
            </a:r>
            <a:r>
              <a:rPr lang="ru" sz="1600" b="1"/>
              <a:t>повышение квалификации за счет работодателя</a:t>
            </a:r>
            <a:r>
              <a:rPr lang="ru" sz="1600"/>
              <a:t>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соблюдение </a:t>
            </a:r>
            <a:r>
              <a:rPr lang="ru" sz="1600" b="1"/>
              <a:t>социальных гарантий</a:t>
            </a:r>
            <a:r>
              <a:rPr lang="ru" sz="1600"/>
              <a:t> и трудового законодательства РФ;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оплачиваемый </a:t>
            </a:r>
            <a:r>
              <a:rPr lang="ru" sz="1600" b="1"/>
              <a:t>больничный лист</a:t>
            </a:r>
            <a:r>
              <a:rPr lang="ru" sz="1600"/>
              <a:t>;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471900" y="2097550"/>
            <a:ext cx="83724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оплачиваемые </a:t>
            </a:r>
            <a:r>
              <a:rPr lang="ru" sz="1600" b="1"/>
              <a:t>отпуска</a:t>
            </a:r>
            <a:r>
              <a:rPr lang="ru" sz="1600"/>
              <a:t> (28 календарных дней основной отпуск, 14 календарных дней дополнительный отпуск, у врачей-педиатров участковых 3 календарных дня за участковость после 3-х лет отработки);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профессиональная </a:t>
            </a:r>
            <a:r>
              <a:rPr lang="ru" sz="1600" b="1"/>
              <a:t>подготовка</a:t>
            </a:r>
            <a:r>
              <a:rPr lang="ru" sz="1600"/>
              <a:t> и </a:t>
            </a:r>
            <a:r>
              <a:rPr lang="ru" sz="1600" b="1"/>
              <a:t>переподготовка</a:t>
            </a:r>
            <a:r>
              <a:rPr lang="ru" sz="1600"/>
              <a:t> за счет работодателя;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</a:t>
            </a:r>
            <a:r>
              <a:rPr lang="ru" sz="1600" b="1"/>
              <a:t>ученические оплачиваемые отпуска</a:t>
            </a:r>
            <a:r>
              <a:rPr lang="ru" sz="1600"/>
              <a:t>;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работы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471900" y="2245450"/>
            <a:ext cx="8441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возможность </a:t>
            </a:r>
            <a:r>
              <a:rPr lang="ru" sz="1600" b="1"/>
              <a:t>совмещения</a:t>
            </a:r>
            <a:r>
              <a:rPr lang="ru" sz="1600"/>
              <a:t>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оплачиваемый </a:t>
            </a:r>
            <a:r>
              <a:rPr lang="ru" sz="1600" b="1"/>
              <a:t>детский день</a:t>
            </a:r>
            <a:r>
              <a:rPr lang="ru" sz="1600"/>
              <a:t> (1 день в месяц на ребенка в возрасте до 16 лет);</a:t>
            </a:r>
            <a:endParaRPr sz="1600"/>
          </a:p>
          <a:p>
            <a:pPr marL="457200" lvl="0" indent="-330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ru" sz="1600"/>
              <a:t> дружный и профессиональный </a:t>
            </a:r>
            <a:r>
              <a:rPr lang="ru" sz="1600" b="1"/>
              <a:t>коллектив</a:t>
            </a:r>
            <a:r>
              <a:rPr lang="ru" sz="1600"/>
              <a:t>.</a:t>
            </a:r>
            <a:endParaRPr sz="1600"/>
          </a:p>
          <a:p>
            <a:pPr marL="0" lvl="0" indent="0" algn="l" rtl="0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236</Words>
  <Application>Microsoft Office PowerPoint</Application>
  <PresentationFormat>Экран (16:9)</PresentationFormat>
  <Paragraphs>42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Roboto Light</vt:lpstr>
      <vt:lpstr>Roboto</vt:lpstr>
      <vt:lpstr>Arial</vt:lpstr>
      <vt:lpstr>Material</vt:lpstr>
      <vt:lpstr>«Детская городская поликлиника №4» г. Казани</vt:lpstr>
      <vt:lpstr>Вакансия</vt:lpstr>
      <vt:lpstr>Вакансия</vt:lpstr>
      <vt:lpstr>Вакансия</vt:lpstr>
      <vt:lpstr>Вакансия</vt:lpstr>
      <vt:lpstr>Условия работы</vt:lpstr>
      <vt:lpstr>Условия работы</vt:lpstr>
      <vt:lpstr>Условия работы</vt:lpstr>
      <vt:lpstr>Условия работы</vt:lpstr>
      <vt:lpstr>Средняя заработная плата</vt:lpstr>
      <vt:lpstr>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«Детская городская поликлиника №4» г. Казани</dc:title>
  <cp:lastModifiedBy>Kadri</cp:lastModifiedBy>
  <cp:revision>2</cp:revision>
  <dcterms:modified xsi:type="dcterms:W3CDTF">2022-03-15T06:08:52Z</dcterms:modified>
</cp:coreProperties>
</file>